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8" r:id="rId4"/>
    <p:sldId id="269" r:id="rId5"/>
  </p:sldIdLst>
  <p:sldSz cx="18288000" cy="10287000"/>
  <p:notesSz cx="6858000" cy="9144000"/>
  <p:embeddedFontLst>
    <p:embeddedFont>
      <p:font typeface="Arial Black" panose="020B0A04020102020204" pitchFamily="34" charset="0"/>
      <p:bold r:id="rId6"/>
    </p:embeddedFont>
    <p:embeddedFont>
      <p:font typeface="Jura Medium Bold" panose="020B0604020202020204" charset="0"/>
      <p:regular r:id="rId7"/>
    </p:embeddedFont>
    <p:embeddedFont>
      <p:font typeface="Jura Medium" panose="020B0604020202020204" charset="0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Franklin Gothic Medium Cond" panose="020B0606030402020204" pitchFamily="3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132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svg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8983" y="-380509"/>
            <a:ext cx="18609951" cy="111998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67000"/>
          </a:blip>
          <a:srcRect/>
          <a:stretch>
            <a:fillRect/>
          </a:stretch>
        </p:blipFill>
        <p:spPr>
          <a:xfrm rot="436196">
            <a:off x="6170172" y="-2205149"/>
            <a:ext cx="17035324" cy="1107296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54108" y="2369529"/>
            <a:ext cx="1526709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80"/>
              </a:lnSpc>
            </a:pPr>
            <a:r>
              <a:rPr lang="ru-RU" sz="6800" dirty="0" smtClean="0">
                <a:solidFill>
                  <a:srgbClr val="FFFFFF"/>
                </a:solidFill>
                <a:latin typeface="Jura Medium Bold"/>
              </a:rPr>
              <a:t>Анализ правоприменительной практики за 6 месяцев 2022 года</a:t>
            </a:r>
            <a:endParaRPr lang="en-US" sz="6800" dirty="0">
              <a:solidFill>
                <a:srgbClr val="FFFFFF"/>
              </a:solidFill>
              <a:latin typeface="Jura Medium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604912" y="4514867"/>
            <a:ext cx="8944332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48"/>
              </a:lnSpc>
            </a:pPr>
            <a:r>
              <a:rPr lang="ru-RU" sz="4000" u="none" dirty="0" smtClean="0">
                <a:solidFill>
                  <a:srgbClr val="FFFFFF"/>
                </a:solidFill>
                <a:latin typeface="HK Grotesk Medium"/>
              </a:rPr>
              <a:t>Отдел горного, нефтехимического </a:t>
            </a:r>
            <a:br>
              <a:rPr lang="ru-RU" sz="4000" u="none" dirty="0" smtClean="0">
                <a:solidFill>
                  <a:srgbClr val="FFFFFF"/>
                </a:solidFill>
                <a:latin typeface="HK Grotesk Medium"/>
              </a:rPr>
            </a:br>
            <a:r>
              <a:rPr lang="ru-RU" sz="4000" u="none" dirty="0" smtClean="0">
                <a:solidFill>
                  <a:srgbClr val="FFFFFF"/>
                </a:solidFill>
                <a:latin typeface="HK Grotesk Medium"/>
              </a:rPr>
              <a:t>и общепромышленного надзора</a:t>
            </a:r>
            <a:endParaRPr lang="en-US" sz="4000" u="none" dirty="0">
              <a:solidFill>
                <a:srgbClr val="FFFFFF"/>
              </a:solidFill>
              <a:latin typeface="HK Grotesk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931455" y="1488022"/>
            <a:ext cx="6277332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ru-RU" sz="3600" dirty="0" smtClean="0">
                <a:solidFill>
                  <a:srgbClr val="FFFFFF"/>
                </a:solidFill>
                <a:latin typeface="Jura Medium Bold"/>
              </a:rPr>
              <a:t>МТУ </a:t>
            </a:r>
            <a:r>
              <a:rPr lang="ru-RU" sz="3600" dirty="0" err="1" smtClean="0">
                <a:solidFill>
                  <a:srgbClr val="FFFFFF"/>
                </a:solidFill>
                <a:latin typeface="Jura Medium Bold"/>
              </a:rPr>
              <a:t>Ростехнадзора</a:t>
            </a:r>
            <a:endParaRPr lang="en-US" sz="3600" dirty="0">
              <a:solidFill>
                <a:srgbClr val="FFFFFF"/>
              </a:solidFill>
              <a:latin typeface="Jura Medium Bold"/>
            </a:endParaRPr>
          </a:p>
        </p:txBody>
      </p:sp>
      <p:pic>
        <p:nvPicPr>
          <p:cNvPr id="1026" name="Picture 2" descr="https://e7.pngegg.com/pngimages/872/35/png-clipart-rostekhnadzor-%D0%A4%D0%B5%D0%B4%D0%B5%D1%80%D0%B0%D0%BB%D1%8C%D0%BD%D0%B0-%D1%81%D0%BB%D1%83%D0%B6%D0%B1%D0%B0-%D0%A4%D0%BB%D0%B0%D0%B3-%D0%A0%D0%BE%D1%81%D1%82%D0%B5%D1%85%D0%BD%D0%B0%D0%B4%D0%B7%D0%BE%D1%80%D0%B0-ulitsa-aleksandra-luk-yanova-state-monitoring-russia-national-emble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" b="100000" l="10000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038" y="539599"/>
            <a:ext cx="2267147" cy="189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360tv.ru/media/images/articles/cover/549b646b-be36-4105-a40b-6119d20fdd78/mnp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0" y="5676900"/>
            <a:ext cx="5234623" cy="349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rasfokus.ru/images/photos/medium/71a31bbe1bdd6d3039262eac3b02f7e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1"/>
          <a:stretch/>
        </p:blipFill>
        <p:spPr bwMode="auto">
          <a:xfrm>
            <a:off x="6019800" y="6438900"/>
            <a:ext cx="5809757" cy="368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arman-engineering.ru/wp-content/uploads/17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5676900"/>
            <a:ext cx="5791200" cy="372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054" y="-1030"/>
            <a:ext cx="18440400" cy="1093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804033">
            <a:off x="9593493" y="5704443"/>
            <a:ext cx="12649512" cy="82221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52035" y="1543770"/>
            <a:ext cx="1465933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b="1" dirty="0" smtClean="0">
                <a:solidFill>
                  <a:srgbClr val="000000"/>
                </a:solidFill>
                <a:latin typeface="Jura Medium"/>
              </a:rPr>
              <a:t>Основные показатели контрольно-надзорной деятельности</a:t>
            </a:r>
            <a:endParaRPr lang="en-US" sz="3600" b="1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219247" y="647700"/>
            <a:ext cx="5791200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ru-RU" sz="1925" dirty="0" smtClean="0">
                <a:solidFill>
                  <a:srgbClr val="000000"/>
                </a:solidFill>
                <a:latin typeface="Jura Medium Bold"/>
              </a:rPr>
              <a:t>МТУ </a:t>
            </a:r>
            <a:r>
              <a:rPr lang="ru-RU" sz="1925" dirty="0" err="1" smtClean="0">
                <a:solidFill>
                  <a:srgbClr val="000000"/>
                </a:solidFill>
                <a:latin typeface="Jura Medium Bold"/>
              </a:rPr>
              <a:t>Ростехнадзора</a:t>
            </a:r>
            <a:endParaRPr lang="ru-RU" sz="1925" dirty="0" smtClean="0">
              <a:solidFill>
                <a:srgbClr val="000000"/>
              </a:solidFill>
              <a:latin typeface="Jura Medium Bold"/>
            </a:endParaRPr>
          </a:p>
          <a:p>
            <a:pPr>
              <a:lnSpc>
                <a:spcPts val="2117"/>
              </a:lnSpc>
            </a:pPr>
            <a:r>
              <a:rPr lang="ru-RU" sz="1925" dirty="0" smtClean="0">
                <a:solidFill>
                  <a:srgbClr val="000000"/>
                </a:solidFill>
                <a:latin typeface="Jura Medium Bold"/>
              </a:rPr>
              <a:t>Отдел горного, нефтехимического и общепромышленного надзора</a:t>
            </a:r>
            <a:endParaRPr lang="en-US" sz="1925" dirty="0">
              <a:solidFill>
                <a:srgbClr val="000000"/>
              </a:solidFill>
              <a:latin typeface="Jura Medium Bold"/>
            </a:endParaRPr>
          </a:p>
        </p:txBody>
      </p:sp>
      <p:pic>
        <p:nvPicPr>
          <p:cNvPr id="19" name="Picture 2" descr="https://e7.pngegg.com/pngimages/872/35/png-clipart-rostekhnadzor-%D0%A4%D0%B5%D0%B4%D0%B5%D1%80%D0%B0%D0%BB%D1%8C%D0%BD%D0%B0-%D1%81%D0%BB%D1%83%D0%B6%D0%B1%D0%B0-%D0%A4%D0%BB%D0%B0%D0%B3-%D0%A0%D0%BE%D1%81%D1%82%D0%B5%D1%85%D0%BD%D0%B0%D0%B4%D0%B7%D0%BE%D1%80%D0%B0-ulitsa-aleksandra-luk-yanova-state-monitoring-russia-national-emble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" b="100000" l="10000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9" y="285937"/>
            <a:ext cx="2267147" cy="189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417210"/>
              </p:ext>
            </p:extLst>
          </p:nvPr>
        </p:nvGraphicFramePr>
        <p:xfrm>
          <a:off x="205946" y="2354734"/>
          <a:ext cx="17678400" cy="6403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254"/>
                <a:gridCol w="990600"/>
                <a:gridCol w="1981200"/>
                <a:gridCol w="1524000"/>
                <a:gridCol w="2209800"/>
                <a:gridCol w="2286000"/>
                <a:gridCol w="2528199"/>
                <a:gridCol w="2201030"/>
                <a:gridCol w="1801317"/>
              </a:tblGrid>
              <a:tr h="77497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Горные работы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Маркшейдерский контроль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Взрывные работы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Металлургический комплекс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Нефтехимический комплекс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Общепромышленный надзор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Экспертиза промышленной безопасности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Всего</a:t>
                      </a:r>
                      <a:endParaRPr lang="ru-RU" sz="1800" dirty="0"/>
                    </a:p>
                  </a:txBody>
                  <a:tcPr/>
                </a:tc>
              </a:tr>
              <a:tr h="591801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Проведено</a:t>
                      </a:r>
                      <a:r>
                        <a:rPr lang="ru-RU" baseline="0" dirty="0" smtClean="0"/>
                        <a:t> проверок, из них: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28*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69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05892"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- плановых</a:t>
                      </a:r>
                    </a:p>
                    <a:p>
                      <a:r>
                        <a:rPr lang="ru-RU" baseline="0" dirty="0" smtClean="0"/>
                        <a:t>- внеплановых</a:t>
                      </a:r>
                      <a:endParaRPr lang="ru-RU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</a:p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</a:p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</a:p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</a:p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</a:p>
                    <a:p>
                      <a:pPr algn="ctr"/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</a:p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</a:p>
                    <a:p>
                      <a:pPr algn="ctr"/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42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203806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выявленных нарушений: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214</a:t>
                      </a:r>
                    </a:p>
                    <a:p>
                      <a:r>
                        <a:rPr lang="ru-RU" sz="1400" dirty="0" smtClean="0"/>
                        <a:t>(</a:t>
                      </a:r>
                      <a:r>
                        <a:rPr lang="ru-RU" sz="1400" b="1" dirty="0" smtClean="0"/>
                        <a:t>31</a:t>
                      </a:r>
                      <a:r>
                        <a:rPr lang="ru-RU" sz="1400" baseline="0" dirty="0" smtClean="0"/>
                        <a:t> – по рез. плановых проверок;</a:t>
                      </a:r>
                    </a:p>
                    <a:p>
                      <a:r>
                        <a:rPr lang="ru-RU" sz="1400" b="1" baseline="0" dirty="0" smtClean="0"/>
                        <a:t>73</a:t>
                      </a:r>
                      <a:r>
                        <a:rPr lang="ru-RU" sz="1400" baseline="0" dirty="0" smtClean="0"/>
                        <a:t> – по рез. внеплановых;</a:t>
                      </a:r>
                    </a:p>
                    <a:p>
                      <a:r>
                        <a:rPr lang="ru-RU" sz="1400" b="1" baseline="0" dirty="0" smtClean="0"/>
                        <a:t>110</a:t>
                      </a:r>
                      <a:r>
                        <a:rPr lang="ru-RU" sz="1400" baseline="0" dirty="0" smtClean="0"/>
                        <a:t> – постоянный надзор)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</a:t>
                      </a:r>
                    </a:p>
                    <a:p>
                      <a:r>
                        <a:rPr lang="ru-RU" sz="1400" dirty="0" smtClean="0"/>
                        <a:t>(</a:t>
                      </a:r>
                      <a:r>
                        <a:rPr lang="ru-RU" sz="1400" b="1" dirty="0" smtClean="0"/>
                        <a:t>0</a:t>
                      </a:r>
                      <a:r>
                        <a:rPr lang="ru-RU" sz="1400" baseline="0" dirty="0" smtClean="0"/>
                        <a:t> – по рез. плановых проверок;</a:t>
                      </a:r>
                    </a:p>
                    <a:p>
                      <a:r>
                        <a:rPr lang="ru-RU" sz="1400" b="1" baseline="0" dirty="0" smtClean="0"/>
                        <a:t>15</a:t>
                      </a:r>
                      <a:r>
                        <a:rPr lang="ru-RU" sz="1400" baseline="0" dirty="0" smtClean="0"/>
                        <a:t> – по рез. внеплановых)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16</a:t>
                      </a:r>
                    </a:p>
                    <a:p>
                      <a:r>
                        <a:rPr lang="ru-RU" sz="1400" dirty="0" smtClean="0"/>
                        <a:t>(</a:t>
                      </a:r>
                      <a:r>
                        <a:rPr lang="ru-RU" sz="1400" b="1" dirty="0" smtClean="0"/>
                        <a:t>5</a:t>
                      </a:r>
                      <a:r>
                        <a:rPr lang="ru-RU" sz="1400" baseline="0" dirty="0" smtClean="0"/>
                        <a:t> – по рез. плановых проверок;</a:t>
                      </a:r>
                    </a:p>
                    <a:p>
                      <a:r>
                        <a:rPr lang="ru-RU" sz="1400" b="1" baseline="0" dirty="0" smtClean="0"/>
                        <a:t>11</a:t>
                      </a:r>
                      <a:r>
                        <a:rPr lang="ru-RU" sz="1400" baseline="0" dirty="0" smtClean="0"/>
                        <a:t> – по рез. внеплановых)</a:t>
                      </a:r>
                      <a:endParaRPr lang="ru-RU" sz="1400" dirty="0" smtClean="0"/>
                    </a:p>
                    <a:p>
                      <a:pPr algn="ctr"/>
                      <a:endParaRPr lang="ru-RU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263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90446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административных</a:t>
                      </a:r>
                      <a:r>
                        <a:rPr lang="ru-RU" baseline="0" dirty="0" smtClean="0"/>
                        <a:t> наказаний: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800" dirty="0" smtClean="0"/>
                        <a:t>-</a:t>
                      </a:r>
                      <a:endParaRPr lang="ru-RU" sz="1400" dirty="0" smtClean="0"/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</a:t>
                      </a:r>
                    </a:p>
                    <a:p>
                      <a:pPr algn="ctr"/>
                      <a:r>
                        <a:rPr lang="ru-RU" sz="1400" dirty="0" smtClean="0"/>
                        <a:t>(10 – предупреждений)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118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(10 – предупреждений)</a:t>
                      </a:r>
                    </a:p>
                    <a:p>
                      <a:pPr algn="ctr"/>
                      <a:endParaRPr lang="ru-RU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17404">
                <a:tc>
                  <a:txBody>
                    <a:bodyPr/>
                    <a:lstStyle/>
                    <a:p>
                      <a:r>
                        <a:rPr lang="ru-RU" dirty="0" smtClean="0"/>
                        <a:t>Сумма административных</a:t>
                      </a:r>
                      <a:r>
                        <a:rPr lang="ru-RU" baseline="0" dirty="0" smtClean="0"/>
                        <a:t> штрафов (тыс. </a:t>
                      </a:r>
                      <a:r>
                        <a:rPr lang="ru-RU" baseline="0" dirty="0" err="1" smtClean="0"/>
                        <a:t>руб</a:t>
                      </a:r>
                      <a:r>
                        <a:rPr lang="ru-RU" baseline="0" dirty="0" smtClean="0"/>
                        <a:t>):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11 957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1 340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1 430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14 967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 аварийности </a:t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и травматизма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186395"/>
              </p:ext>
            </p:extLst>
          </p:nvPr>
        </p:nvGraphicFramePr>
        <p:xfrm>
          <a:off x="4256" y="9891983"/>
          <a:ext cx="8080042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0042"/>
              </a:tblGrid>
              <a:tr h="304800">
                <a:tc>
                  <a:txBody>
                    <a:bodyPr/>
                    <a:lstStyle/>
                    <a:p>
                      <a:r>
                        <a:rPr lang="ru-RU" smtClean="0"/>
                        <a:t>Рассмотрен </a:t>
                      </a:r>
                      <a:r>
                        <a:rPr lang="ru-RU" dirty="0" smtClean="0"/>
                        <a:t>31 план развития горных работ (ПРГР);</a:t>
                      </a:r>
                      <a:r>
                        <a:rPr lang="ru-RU" baseline="0" dirty="0" smtClean="0"/>
                        <a:t> из низ 25 согласовано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925431"/>
              </p:ext>
            </p:extLst>
          </p:nvPr>
        </p:nvGraphicFramePr>
        <p:xfrm>
          <a:off x="0" y="9258300"/>
          <a:ext cx="808004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0042"/>
              </a:tblGrid>
              <a:tr h="304800">
                <a:tc>
                  <a:txBody>
                    <a:bodyPr/>
                    <a:lstStyle/>
                    <a:p>
                      <a:r>
                        <a:rPr lang="ru-RU" dirty="0" smtClean="0"/>
                        <a:t>Рассмотрено 2</a:t>
                      </a:r>
                      <a:r>
                        <a:rPr lang="ru-RU" baseline="0" dirty="0" smtClean="0"/>
                        <a:t> комплектов документов по выдаче разрешений на ведение работ со взрывчатыми материалами (оба выдано)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305698"/>
              </p:ext>
            </p:extLst>
          </p:nvPr>
        </p:nvGraphicFramePr>
        <p:xfrm>
          <a:off x="-2059" y="8801100"/>
          <a:ext cx="8077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7200"/>
              </a:tblGrid>
              <a:tr h="30480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*Проведено контрольных мероприятий в рамках постоянного надзора – 69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8440400" cy="1093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804033">
            <a:off x="9593493" y="5704443"/>
            <a:ext cx="12649512" cy="82221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41738" y="1781536"/>
            <a:ext cx="1465933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b="1" dirty="0" smtClean="0">
                <a:solidFill>
                  <a:srgbClr val="000000"/>
                </a:solidFill>
                <a:latin typeface="Jura Medium"/>
              </a:rPr>
              <a:t>Основные нарушения, выявленные при проведении проверок</a:t>
            </a:r>
            <a:endParaRPr lang="en-US" sz="3600" b="1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243961" y="830404"/>
            <a:ext cx="5791200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ru-RU" sz="1925" dirty="0" smtClean="0">
                <a:solidFill>
                  <a:srgbClr val="000000"/>
                </a:solidFill>
                <a:latin typeface="Jura Medium Bold"/>
              </a:rPr>
              <a:t>МТУ </a:t>
            </a:r>
            <a:r>
              <a:rPr lang="ru-RU" sz="1925" dirty="0" err="1" smtClean="0">
                <a:solidFill>
                  <a:srgbClr val="000000"/>
                </a:solidFill>
                <a:latin typeface="Jura Medium Bold"/>
              </a:rPr>
              <a:t>Ростехнадзора</a:t>
            </a:r>
            <a:endParaRPr lang="ru-RU" sz="1925" dirty="0" smtClean="0">
              <a:solidFill>
                <a:srgbClr val="000000"/>
              </a:solidFill>
              <a:latin typeface="Jura Medium Bold"/>
            </a:endParaRPr>
          </a:p>
          <a:p>
            <a:pPr>
              <a:lnSpc>
                <a:spcPts val="2117"/>
              </a:lnSpc>
            </a:pPr>
            <a:r>
              <a:rPr lang="ru-RU" sz="1925" dirty="0" smtClean="0">
                <a:solidFill>
                  <a:srgbClr val="000000"/>
                </a:solidFill>
                <a:latin typeface="Jura Medium Bold"/>
              </a:rPr>
              <a:t>Отдел горного, нефтехимического и общепромышленного надзора</a:t>
            </a:r>
            <a:endParaRPr lang="en-US" sz="1925" dirty="0">
              <a:solidFill>
                <a:srgbClr val="000000"/>
              </a:solidFill>
              <a:latin typeface="Jura Medium Bold"/>
            </a:endParaRPr>
          </a:p>
        </p:txBody>
      </p:sp>
      <p:pic>
        <p:nvPicPr>
          <p:cNvPr id="19" name="Picture 2" descr="https://e7.pngegg.com/pngimages/872/35/png-clipart-rostekhnadzor-%D0%A4%D0%B5%D0%B4%D0%B5%D1%80%D0%B0%D0%BB%D1%8C%D0%BD%D0%B0-%D1%81%D0%BB%D1%83%D0%B6%D0%B1%D0%B0-%D0%A4%D0%BB%D0%B0%D0%B3-%D0%A0%D0%BE%D1%81%D1%82%D0%B5%D1%85%D0%BD%D0%B0%D0%B4%D0%B7%D0%BE%D1%80%D0%B0-ulitsa-aleksandra-luk-yanova-state-monitoring-russia-national-emble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" b="100000" l="10000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9" y="419489"/>
            <a:ext cx="2267147" cy="189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787700"/>
              </p:ext>
            </p:extLst>
          </p:nvPr>
        </p:nvGraphicFramePr>
        <p:xfrm>
          <a:off x="1198796" y="2514599"/>
          <a:ext cx="16764000" cy="7517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0"/>
              </a:tblGrid>
              <a:tr h="5630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14549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Эксплуатация зданий и сооружений, технических устройств, применяемых на ОПО, за пределами назначенных показателей эксплуатации этих зданий, сооружений, технических устройств без проведения экспертизы промышленной безопасности;</a:t>
                      </a:r>
                    </a:p>
                  </a:txBody>
                  <a:tcPr/>
                </a:tc>
              </a:tr>
              <a:tr h="449137">
                <a:tc>
                  <a:txBody>
                    <a:bodyPr/>
                    <a:lstStyle/>
                    <a:p>
                      <a:endParaRPr lang="ru-RU" sz="2400" kern="1200" dirty="0" smtClean="0">
                        <a:solidFill>
                          <a:schemeClr val="dk1"/>
                        </a:solidFill>
                        <a:effectLst/>
                        <a:latin typeface="Franklin Gothic Medium Cond" panose="020B06060304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8126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Осуществление эксплуатации оборудования с неисправными контрольно-измерительными приборами, а также средствами измерения, входящими в систему контроля, управления и ПАЗ, не прошедшими очередную метрологическую поверку;</a:t>
                      </a:r>
                      <a:endParaRPr lang="ru-RU" sz="2400" dirty="0" smtClean="0">
                        <a:latin typeface="Franklin Gothic Medium Cond" panose="020B0606030402020204" pitchFamily="34" charset="0"/>
                      </a:endParaRPr>
                    </a:p>
                  </a:txBody>
                  <a:tcPr/>
                </a:tc>
              </a:tr>
              <a:tr h="4491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latin typeface="Franklin Gothic Medium Cond" panose="020B0606030402020204" pitchFamily="34" charset="0"/>
                      </a:endParaRPr>
                    </a:p>
                  </a:txBody>
                  <a:tcPr/>
                </a:tc>
              </a:tr>
              <a:tr h="808447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Отсутствие проектной, рабочей документации на ОПО, эксплуатационной документации на технические устройства, технологическое оборудование, используемое на ОПО;</a:t>
                      </a:r>
                    </a:p>
                  </a:txBody>
                  <a:tcPr/>
                </a:tc>
              </a:tr>
              <a:tr h="449137">
                <a:tc>
                  <a:txBody>
                    <a:bodyPr/>
                    <a:lstStyle/>
                    <a:p>
                      <a:endParaRPr lang="ru-RU" sz="2400" kern="1200" dirty="0" smtClean="0">
                        <a:solidFill>
                          <a:schemeClr val="dk1"/>
                        </a:solidFill>
                        <a:effectLst/>
                        <a:latin typeface="Franklin Gothic Medium Cond" panose="020B06060304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8274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Неудовлетворительная организация и проведение работ по техническому обслуживанию и ремонту технологического оборудования, зданий </a:t>
                      </a:r>
                      <a:b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и сооружений;</a:t>
                      </a:r>
                      <a:endParaRPr lang="ru-RU" sz="2400" dirty="0" smtClean="0">
                        <a:latin typeface="Franklin Gothic Medium Cond" panose="020B0606030402020204" pitchFamily="34" charset="0"/>
                      </a:endParaRPr>
                    </a:p>
                  </a:txBody>
                  <a:tcPr/>
                </a:tc>
              </a:tr>
              <a:tr h="4491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latin typeface="Franklin Gothic Medium Cond" panose="020B0606030402020204" pitchFamily="34" charset="0"/>
                      </a:endParaRPr>
                    </a:p>
                  </a:txBody>
                  <a:tcPr/>
                </a:tc>
              </a:tr>
              <a:tr h="449137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Низкий уровень производственного контроля на ОПО;</a:t>
                      </a:r>
                    </a:p>
                  </a:txBody>
                  <a:tcPr/>
                </a:tc>
              </a:tr>
              <a:tr h="449137">
                <a:tc>
                  <a:txBody>
                    <a:bodyPr/>
                    <a:lstStyle/>
                    <a:p>
                      <a:endParaRPr lang="ru-RU" sz="2400" kern="1200" dirty="0" smtClean="0">
                        <a:solidFill>
                          <a:schemeClr val="dk1"/>
                        </a:solidFill>
                        <a:effectLst/>
                        <a:latin typeface="Franklin Gothic Medium Cond" panose="020B06060304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8084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 Cond" panose="020B0606030402020204" pitchFamily="34" charset="0"/>
                          <a:ea typeface="+mn-ea"/>
                          <a:cs typeface="+mn-cs"/>
                        </a:rPr>
                        <a:t>Не предоставление актуальных сведений для формирования государственного реестра опасных производственных объектов (внесение изменений в реестр ОПО).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872" l="9494" r="949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9" y="3088837"/>
            <a:ext cx="1016668" cy="90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85" b="98658" l="1911" r="94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1" y="5372100"/>
            <a:ext cx="985576" cy="93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05" b="96711" l="9146" r="932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5" y="8014477"/>
            <a:ext cx="985576" cy="91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46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"/>
            <a:ext cx="18440400" cy="1093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8"/>
          <p:cNvSpPr txBox="1"/>
          <p:nvPr/>
        </p:nvSpPr>
        <p:spPr>
          <a:xfrm>
            <a:off x="2243961" y="830404"/>
            <a:ext cx="5791200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ru-RU" sz="1925" dirty="0" smtClean="0">
                <a:solidFill>
                  <a:srgbClr val="000000"/>
                </a:solidFill>
                <a:latin typeface="Jura Medium Bold"/>
              </a:rPr>
              <a:t>МТУ </a:t>
            </a:r>
            <a:r>
              <a:rPr lang="ru-RU" sz="1925" dirty="0" err="1" smtClean="0">
                <a:solidFill>
                  <a:srgbClr val="000000"/>
                </a:solidFill>
                <a:latin typeface="Jura Medium Bold"/>
              </a:rPr>
              <a:t>Ростехнадзора</a:t>
            </a:r>
            <a:endParaRPr lang="ru-RU" sz="1925" dirty="0" smtClean="0">
              <a:solidFill>
                <a:srgbClr val="000000"/>
              </a:solidFill>
              <a:latin typeface="Jura Medium Bold"/>
            </a:endParaRPr>
          </a:p>
          <a:p>
            <a:pPr>
              <a:lnSpc>
                <a:spcPts val="2117"/>
              </a:lnSpc>
            </a:pPr>
            <a:r>
              <a:rPr lang="ru-RU" sz="1925" dirty="0" smtClean="0">
                <a:solidFill>
                  <a:srgbClr val="000000"/>
                </a:solidFill>
                <a:latin typeface="Jura Medium Bold"/>
              </a:rPr>
              <a:t>Отдел горного, нефтехимического и общепромышленного надзора</a:t>
            </a:r>
            <a:endParaRPr lang="en-US" sz="1925" dirty="0">
              <a:solidFill>
                <a:srgbClr val="000000"/>
              </a:solidFill>
              <a:latin typeface="Jura Medium Bold"/>
            </a:endParaRPr>
          </a:p>
        </p:txBody>
      </p:sp>
      <p:pic>
        <p:nvPicPr>
          <p:cNvPr id="19" name="Picture 2" descr="https://e7.pngegg.com/pngimages/872/35/png-clipart-rostekhnadzor-%D0%A4%D0%B5%D0%B4%D0%B5%D1%80%D0%B0%D0%BB%D1%8C%D0%BD%D0%B0-%D1%81%D0%BB%D1%83%D0%B6%D0%B1%D0%B0-%D0%A4%D0%BB%D0%B0%D0%B3-%D0%A0%D0%BE%D1%81%D1%82%D0%B5%D1%85%D0%BD%D0%B0%D0%B4%D0%B7%D0%BE%D1%80%D0%B0-ulitsa-aleksandra-luk-yanova-state-monitoring-russia-national-emble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" b="100000" l="10000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9" y="419489"/>
            <a:ext cx="2267147" cy="189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57600" y="4843508"/>
            <a:ext cx="1417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Спасибо за внимание!</a:t>
            </a:r>
            <a:endParaRPr lang="ru-RU" sz="6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82400" y="796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968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382</Words>
  <Application>Microsoft Office PowerPoint</Application>
  <PresentationFormat>Произвольный</PresentationFormat>
  <Paragraphs>103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2" baseType="lpstr">
      <vt:lpstr>Arial Black</vt:lpstr>
      <vt:lpstr>Jura Medium Bold</vt:lpstr>
      <vt:lpstr>Arial</vt:lpstr>
      <vt:lpstr>HK Grotesk Medium</vt:lpstr>
      <vt:lpstr>Jura Medium</vt:lpstr>
      <vt:lpstr>Calibri</vt:lpstr>
      <vt:lpstr>Franklin Gothic Medium Cond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</dc:title>
  <dc:creator>Лацуновская Юлия Сергеевна</dc:creator>
  <cp:lastModifiedBy>Миролюбов Владислав Игоревич</cp:lastModifiedBy>
  <cp:revision>30</cp:revision>
  <dcterms:created xsi:type="dcterms:W3CDTF">2006-08-16T00:00:00Z</dcterms:created>
  <dcterms:modified xsi:type="dcterms:W3CDTF">2022-07-14T13:53:36Z</dcterms:modified>
  <dc:identifier>DAE3wYH_9C8</dc:identifier>
</cp:coreProperties>
</file>